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359" y="432000"/>
            <a:ext cx="4688640" cy="5994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00" y="854865"/>
            <a:ext cx="198000" cy="1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2000" y="792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D44D00"/>
                </a:solidFill>
                <a:latin typeface="JetBrains Mono"/>
              </a:rPr>
              <a:t>CPT 2027 · 11. UND 12. MAI · MÜNCHEN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224000"/>
            <a:ext cx="6096000" cy="21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4000" b="1" spc="-120">
                <a:solidFill>
                  <a:srgbClr val="1B003C"/>
                </a:solidFill>
                <a:latin typeface="Satoshi"/>
              </a:rPr>
              <a:t>Die Cybersecurity-Konferenz für Entscheider:innen.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3456000"/>
            <a:ext cx="5852160" cy="93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400" b="0">
                <a:solidFill>
                  <a:srgbClr val="5F4D78"/>
                </a:solidFill>
                <a:latin typeface="Satoshi"/>
              </a:rPr>
              <a:t>Zwei Tage, vier Fach-Streams, ein 360-Grad-Blick auf Cybersecurity. Für alle, die Verantwortung tragen.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00" y="4464000"/>
            <a:ext cx="3240000" cy="43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2000" y="4608000"/>
            <a:ext cx="4320000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1">
                <a:solidFill>
                  <a:srgbClr val="1B003C"/>
                </a:solidFill>
                <a:latin typeface="Satoshi"/>
              </a:rPr>
              <a:t>Connect. Protect. Transform.</a:t>
            </a:r>
          </a:p>
        </p:txBody>
      </p:sp>
      <p:pic>
        <p:nvPicPr>
          <p:cNvPr id="10" name="Picture 9" descr="cpt_logo_cpt_mon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000" y="6102000"/>
            <a:ext cx="696774" cy="324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40000" y="615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7A6A94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" y="1574865"/>
            <a:ext cx="198000" cy="1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2000" y="1512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FFB59C"/>
                </a:solidFill>
                <a:latin typeface="JetBrains Mono"/>
              </a:rPr>
              <a:t>01 · KAPITEL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944000"/>
            <a:ext cx="8534400" cy="21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600" b="1" spc="-100">
                <a:solidFill>
                  <a:srgbClr val="FFFFFF"/>
                </a:solidFill>
                <a:latin typeface="Satoshi"/>
              </a:rPr>
              <a:t>Cybersecurity ist die Basis für die digitale Zukunftsfähigkeit unserer Gesellschaft.</a:t>
            </a:r>
          </a:p>
        </p:txBody>
      </p:sp>
      <p:sp>
        <p:nvSpPr>
          <p:cNvPr id="6" name="Isosceles Triangle 5"/>
          <p:cNvSpPr/>
          <p:nvPr/>
        </p:nvSpPr>
        <p:spPr>
          <a:xfrm>
            <a:off x="432000" y="4392000"/>
            <a:ext cx="180000" cy="180000"/>
          </a:xfrm>
          <a:prstGeom prst="triangle">
            <a:avLst/>
          </a:prstGeom>
          <a:solidFill>
            <a:srgbClr val="FF6A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56000" y="4392000"/>
            <a:ext cx="180000" cy="180000"/>
          </a:xfrm>
          <a:prstGeom prst="ellipse">
            <a:avLst/>
          </a:prstGeom>
          <a:solidFill>
            <a:srgbClr val="E15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080000" y="4392000"/>
            <a:ext cx="180000" cy="180000"/>
          </a:xfrm>
          <a:prstGeom prst="roundRect">
            <a:avLst>
              <a:gd name="adj" fmla="val 22000"/>
            </a:avLst>
          </a:prstGeom>
          <a:solidFill>
            <a:srgbClr val="8D3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cpt_logo_cp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00" y="6102000"/>
            <a:ext cx="696774" cy="324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40000" y="615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C9BFD9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494865"/>
            <a:ext cx="198000" cy="1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2000" y="432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D44D00"/>
                </a:solidFill>
                <a:latin typeface="JetBrains Mono"/>
              </a:rPr>
              <a:t>WARUM ES DIE CPT GIBT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864000"/>
            <a:ext cx="6096000" cy="108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600" b="1" spc="-80">
                <a:solidFill>
                  <a:srgbClr val="1B003C"/>
                </a:solidFill>
                <a:latin typeface="Satoshi"/>
              </a:rPr>
              <a:t>Ein Ort für die, die Verantwortung tragen.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2015999"/>
            <a:ext cx="5608320" cy="288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300" b="0">
                <a:solidFill>
                  <a:srgbClr val="4A3766"/>
                </a:solidFill>
                <a:latin typeface="Satoshi"/>
              </a:rPr>
              <a:t>Die CPT bringt Entscheider:innen aus Wirtschaft, Politik und Gesellschaft zusammen. Tag 1 gibt Orientierung auf Entscheidungsniveau, Tag 2 vertieft in vier Fach-Streams.</a:t>
            </a:r>
          </a:p>
          <a:p>
            <a:pPr algn="l">
              <a:lnSpc>
                <a:spcPct val="140000"/>
              </a:lnSpc>
            </a:pPr>
            <a:r>
              <a:rPr sz="1300" b="0">
                <a:solidFill>
                  <a:srgbClr val="4A3766"/>
                </a:solidFill>
                <a:latin typeface="Satoshi"/>
              </a:rPr>
              <a:t/>
            </a:r>
          </a:p>
          <a:p>
            <a:pPr algn="l">
              <a:lnSpc>
                <a:spcPct val="140000"/>
              </a:lnSpc>
            </a:pPr>
            <a:r>
              <a:rPr sz="1300" b="0">
                <a:solidFill>
                  <a:srgbClr val="4A3766"/>
                </a:solidFill>
                <a:latin typeface="Satoshi"/>
              </a:rPr>
              <a:t>Alle Themen und Speaker:innen wählt ein unabhängiger Aufsichtsrat aus. Bühnenplätze lassen sich nicht kaufen, auch nicht von Sponsoren.</a:t>
            </a:r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520" y="432000"/>
            <a:ext cx="4932480" cy="5706000"/>
          </a:xfrm>
          <a:prstGeom prst="rect">
            <a:avLst/>
          </a:prstGeom>
        </p:spPr>
      </p:pic>
      <p:pic>
        <p:nvPicPr>
          <p:cNvPr id="8" name="Picture 7" descr="cpt_logo_cpt_mon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00" y="6102000"/>
            <a:ext cx="696774" cy="32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40000" y="615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7A6A94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E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494865"/>
            <a:ext cx="198000" cy="1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2000" y="432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D44D00"/>
                </a:solidFill>
                <a:latin typeface="JetBrains Mono"/>
              </a:rPr>
              <a:t>CONNECT · PROTECT · TRANSFORM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864000"/>
            <a:ext cx="8534400" cy="72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600" b="1" spc="-80">
                <a:solidFill>
                  <a:srgbClr val="1B003C"/>
                </a:solidFill>
                <a:latin typeface="Satoshi"/>
              </a:rPr>
              <a:t>Drei Versprechen, ein Programm.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2000" y="1872000"/>
            <a:ext cx="3656000" cy="288000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32000" y="1872000"/>
            <a:ext cx="3656000" cy="43200"/>
          </a:xfrm>
          <a:prstGeom prst="rect">
            <a:avLst/>
          </a:prstGeom>
          <a:solidFill>
            <a:srgbClr val="FF6A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Isosceles Triangle 7"/>
          <p:cNvSpPr/>
          <p:nvPr/>
        </p:nvSpPr>
        <p:spPr>
          <a:xfrm>
            <a:off x="720000" y="2232000"/>
            <a:ext cx="162000" cy="162000"/>
          </a:xfrm>
          <a:prstGeom prst="triangle">
            <a:avLst/>
          </a:prstGeom>
          <a:solidFill>
            <a:srgbClr val="FF6A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72000" y="2178000"/>
            <a:ext cx="2828001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00" b="1">
                <a:solidFill>
                  <a:srgbClr val="1B003C"/>
                </a:solidFill>
                <a:latin typeface="Satoshi"/>
              </a:rPr>
              <a:t>Connect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0000" y="2699999"/>
            <a:ext cx="3080000" cy="180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4A3766"/>
                </a:solidFill>
                <a:latin typeface="Satoshi"/>
              </a:rPr>
              <a:t>Wir verbinden Macher:innen und Entscheider:innen aller Bereiche, auf Augenhöhe und über Silos hinweg.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68000" y="1872000"/>
            <a:ext cx="3656000" cy="288000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268000" y="1872000"/>
            <a:ext cx="3656000" cy="43200"/>
          </a:xfrm>
          <a:prstGeom prst="rect">
            <a:avLst/>
          </a:prstGeom>
          <a:solidFill>
            <a:srgbClr val="E15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4556000" y="2232000"/>
            <a:ext cx="162000" cy="162000"/>
          </a:xfrm>
          <a:prstGeom prst="ellipse">
            <a:avLst/>
          </a:prstGeom>
          <a:solidFill>
            <a:srgbClr val="E15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08000" y="2178000"/>
            <a:ext cx="2828001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00" b="1">
                <a:solidFill>
                  <a:srgbClr val="1B003C"/>
                </a:solidFill>
                <a:latin typeface="Satoshi"/>
              </a:rPr>
              <a:t>Protect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6000" y="2699999"/>
            <a:ext cx="3080000" cy="180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4A3766"/>
                </a:solidFill>
                <a:latin typeface="Satoshi"/>
              </a:rPr>
              <a:t>Europa steht unter Druck. Digitale Sicherheit ist eine gesamtgesellschaftliche Aufgabe, keine Technikfrage.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04000" y="1872000"/>
            <a:ext cx="3656000" cy="288000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104000" y="1872000"/>
            <a:ext cx="3656000" cy="43200"/>
          </a:xfrm>
          <a:prstGeom prst="rect">
            <a:avLst/>
          </a:prstGeom>
          <a:solidFill>
            <a:srgbClr val="8D3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392000" y="2232000"/>
            <a:ext cx="162000" cy="162000"/>
          </a:xfrm>
          <a:prstGeom prst="roundRect">
            <a:avLst>
              <a:gd name="adj" fmla="val 22000"/>
            </a:avLst>
          </a:prstGeom>
          <a:solidFill>
            <a:srgbClr val="8D3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44000" y="2178000"/>
            <a:ext cx="2828001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600" b="1">
                <a:solidFill>
                  <a:srgbClr val="1B003C"/>
                </a:solidFill>
                <a:latin typeface="Satoshi"/>
              </a:rPr>
              <a:t>Transform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92000" y="2699999"/>
            <a:ext cx="3080000" cy="180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4A3766"/>
                </a:solidFill>
                <a:latin typeface="Satoshi"/>
              </a:rPr>
              <a:t>Genug der Grundsatzdebatten: Lösungen, die sich in der eigenen Organisation anwenden lassen.</a:t>
            </a:r>
          </a:p>
        </p:txBody>
      </p:sp>
      <p:pic>
        <p:nvPicPr>
          <p:cNvPr id="21" name="Picture 20" descr="cpt_logo_cpt_mon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" y="6102000"/>
            <a:ext cx="696774" cy="324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40000" y="615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7A6A94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494865"/>
            <a:ext cx="198000" cy="1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2000" y="432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D44D00"/>
                </a:solidFill>
                <a:latin typeface="JetBrains Mono"/>
              </a:rPr>
              <a:t>SPEAKER:INNEN · CPT 2027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864000"/>
            <a:ext cx="8534400" cy="72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600" b="1" spc="-80">
                <a:solidFill>
                  <a:srgbClr val="1B003C"/>
                </a:solidFill>
                <a:latin typeface="Satoshi"/>
              </a:rPr>
              <a:t>Diese Stimmen prägen die CPT.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2000" y="1800000"/>
            <a:ext cx="2697000" cy="3311999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 w="9525">
            <a:solidFill>
              <a:srgbClr val="E6E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" y="1800000"/>
            <a:ext cx="2697000" cy="2697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2000" y="4641000"/>
            <a:ext cx="2337000" cy="324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>
                <a:solidFill>
                  <a:srgbClr val="1B003C"/>
                </a:solidFill>
                <a:latin typeface="Satoshi"/>
              </a:rPr>
              <a:t>Claudia Plattner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000" y="4893000"/>
            <a:ext cx="2337000" cy="432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>
                <a:solidFill>
                  <a:srgbClr val="7A6A94"/>
                </a:solidFill>
                <a:latin typeface="Satoshi"/>
              </a:rPr>
              <a:t>Präsidentin des BSI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09000" y="1800000"/>
            <a:ext cx="2697000" cy="3311999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 w="9525">
            <a:solidFill>
              <a:srgbClr val="E6E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9000" y="1800000"/>
            <a:ext cx="2697000" cy="2697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89000" y="4641000"/>
            <a:ext cx="2337000" cy="324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>
                <a:solidFill>
                  <a:srgbClr val="1B003C"/>
                </a:solidFill>
                <a:latin typeface="Satoshi"/>
              </a:rPr>
              <a:t>Thomas Händl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9000" y="4893000"/>
            <a:ext cx="2337000" cy="432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>
                <a:solidFill>
                  <a:srgbClr val="7A6A94"/>
                </a:solidFill>
                <a:latin typeface="Satoshi"/>
              </a:rPr>
              <a:t>Founder CPT · FTAPI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86000" y="1800000"/>
            <a:ext cx="2697000" cy="3311999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 w="9525">
            <a:solidFill>
              <a:srgbClr val="E6E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6000" y="1800000"/>
            <a:ext cx="2697000" cy="2697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66000" y="4641000"/>
            <a:ext cx="2337000" cy="324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>
                <a:solidFill>
                  <a:srgbClr val="1B003C"/>
                </a:solidFill>
                <a:latin typeface="Satoshi"/>
              </a:rPr>
              <a:t>Uli Hoeneß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6000" y="4893000"/>
            <a:ext cx="2337000" cy="432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>
                <a:solidFill>
                  <a:srgbClr val="7A6A94"/>
                </a:solidFill>
                <a:latin typeface="Satoshi"/>
              </a:rPr>
              <a:t>FC Bayern München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063000" y="1800000"/>
            <a:ext cx="2697000" cy="3311999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 w="9525">
            <a:solidFill>
              <a:srgbClr val="E6E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imag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3000" y="1800000"/>
            <a:ext cx="2697000" cy="2697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43000" y="4641000"/>
            <a:ext cx="2337000" cy="324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1">
                <a:solidFill>
                  <a:srgbClr val="1B003C"/>
                </a:solidFill>
                <a:latin typeface="Satoshi"/>
              </a:rPr>
              <a:t>Dr. Joachim Herrmann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43000" y="4893000"/>
            <a:ext cx="2337000" cy="432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>
                <a:solidFill>
                  <a:srgbClr val="7A6A94"/>
                </a:solidFill>
                <a:latin typeface="Satoshi"/>
              </a:rPr>
              <a:t>Bayerischer Innenminister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2000" y="5436000"/>
            <a:ext cx="85344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800" b="0">
                <a:solidFill>
                  <a:srgbClr val="9A8DAE"/>
                </a:solidFill>
                <a:latin typeface="JetBrains Mono"/>
              </a:rPr>
              <a:t>Platzhalter: Namen und Fotos gegen die aktuellen Speaker:innen tauschen (cpt.events/speaker).</a:t>
            </a:r>
          </a:p>
        </p:txBody>
      </p:sp>
      <p:pic>
        <p:nvPicPr>
          <p:cNvPr id="23" name="Picture 22" descr="cpt_logo_cpt_mon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000" y="6102000"/>
            <a:ext cx="696774" cy="324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440000" y="615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7A6A94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494865"/>
            <a:ext cx="198000" cy="1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2000" y="432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D44D00"/>
                </a:solidFill>
                <a:latin typeface="JetBrains Mono"/>
              </a:rPr>
              <a:t>PROGRAMM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864000"/>
            <a:ext cx="8534400" cy="72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600" b="1" spc="-80">
                <a:solidFill>
                  <a:srgbClr val="1B003C"/>
                </a:solidFill>
                <a:latin typeface="Satoshi"/>
              </a:rPr>
              <a:t>Zwei Tage, ein Rhythmus.</a:t>
            </a:r>
          </a:p>
        </p:txBody>
      </p:sp>
      <p:sp>
        <p:nvSpPr>
          <p:cNvPr id="6" name="Rectangle 5"/>
          <p:cNvSpPr/>
          <p:nvPr/>
        </p:nvSpPr>
        <p:spPr>
          <a:xfrm>
            <a:off x="432000" y="2800800"/>
            <a:ext cx="11328000" cy="10800"/>
          </a:xfrm>
          <a:prstGeom prst="rect">
            <a:avLst/>
          </a:prstGeom>
          <a:solidFill>
            <a:srgbClr val="E6E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32000" y="1872000"/>
            <a:ext cx="144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120">
                <a:solidFill>
                  <a:srgbClr val="7A6A94"/>
                </a:solidFill>
                <a:latin typeface="JetBrains Mono"/>
              </a:rPr>
              <a:t>11. MAI 2027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6000" y="1836000"/>
            <a:ext cx="2520000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>
                <a:solidFill>
                  <a:srgbClr val="1B003C"/>
                </a:solidFill>
                <a:latin typeface="Satoshi"/>
              </a:rPr>
              <a:t>Tag 1 · Together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2000" y="1872000"/>
            <a:ext cx="7008000" cy="792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4A3766"/>
                </a:solidFill>
                <a:latin typeface="Satoshi"/>
              </a:rPr>
              <a:t>Big Picture für alle: Keynotes und Panels auf der Mainstage, am Abend das Connect-Event.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2000" y="3880800"/>
            <a:ext cx="11328000" cy="10800"/>
          </a:xfrm>
          <a:prstGeom prst="rect">
            <a:avLst/>
          </a:prstGeom>
          <a:solidFill>
            <a:srgbClr val="E6E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2000" y="2952000"/>
            <a:ext cx="144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120">
                <a:solidFill>
                  <a:srgbClr val="7A6A94"/>
                </a:solidFill>
                <a:latin typeface="JetBrains Mono"/>
              </a:rPr>
              <a:t>12. MAI 2027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6000" y="2916000"/>
            <a:ext cx="2520000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>
                <a:solidFill>
                  <a:srgbClr val="1B003C"/>
                </a:solidFill>
                <a:latin typeface="Satoshi"/>
              </a:rPr>
              <a:t>Tag 2 · Expert-Day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2000" y="2952000"/>
            <a:ext cx="7008000" cy="792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4A3766"/>
                </a:solidFill>
                <a:latin typeface="Satoshi"/>
              </a:rPr>
              <a:t>Vier ganztägige Streams: Regulatorik &amp; Compliance, KI &amp; Cyberabwehr, Human Readiness, Industrie 5.0 &amp; IoT.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2000" y="4960800"/>
            <a:ext cx="11328000" cy="10800"/>
          </a:xfrm>
          <a:prstGeom prst="rect">
            <a:avLst/>
          </a:prstGeom>
          <a:solidFill>
            <a:srgbClr val="E6E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2000" y="4032000"/>
            <a:ext cx="144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120">
                <a:solidFill>
                  <a:srgbClr val="7A6A94"/>
                </a:solidFill>
                <a:latin typeface="JetBrains Mono"/>
              </a:rPr>
              <a:t>11. MAI, VORMITTAGS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16000" y="3996000"/>
            <a:ext cx="2520000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>
                <a:solidFill>
                  <a:srgbClr val="1B003C"/>
                </a:solidFill>
                <a:latin typeface="Satoshi"/>
              </a:rPr>
              <a:t>Business-Breakfasts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2000" y="4032000"/>
            <a:ext cx="7008000" cy="792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4A3766"/>
                </a:solidFill>
                <a:latin typeface="Satoshi"/>
              </a:rPr>
              <a:t>Partner laden vorab zu exklusiven Runden ein, auf Einladung.</a:t>
            </a:r>
          </a:p>
        </p:txBody>
      </p:sp>
      <p:pic>
        <p:nvPicPr>
          <p:cNvPr id="18" name="Picture 17" descr="cpt_logo_cpt_mon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" y="6102000"/>
            <a:ext cx="696774" cy="324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440000" y="615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7A6A94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" y="494865"/>
            <a:ext cx="198000" cy="1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2000" y="432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FFB59C"/>
                </a:solidFill>
                <a:latin typeface="JetBrains Mono"/>
              </a:rPr>
              <a:t>CPT 2026 IN ZAHLEN</a:t>
            </a:r>
          </a:p>
        </p:txBody>
      </p:sp>
      <p:sp>
        <p:nvSpPr>
          <p:cNvPr id="5" name="Rectangle 4"/>
          <p:cNvSpPr/>
          <p:nvPr/>
        </p:nvSpPr>
        <p:spPr>
          <a:xfrm>
            <a:off x="432000" y="2160000"/>
            <a:ext cx="10800" cy="1800000"/>
          </a:xfrm>
          <a:prstGeom prst="rect">
            <a:avLst/>
          </a:prstGeom>
          <a:solidFill>
            <a:srgbClr val="5A45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3999" y="2160000"/>
            <a:ext cx="2472000" cy="108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400" b="1" spc="-200">
                <a:solidFill>
                  <a:srgbClr val="FFD9C2"/>
                </a:solidFill>
                <a:latin typeface="Satoshi"/>
              </a:rPr>
              <a:t>500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999" y="3348000"/>
            <a:ext cx="2400000" cy="72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C9BFD9"/>
                </a:solidFill>
                <a:latin typeface="Satoshi"/>
              </a:rPr>
              <a:t>Teilnehmende vor Ort</a:t>
            </a:r>
          </a:p>
        </p:txBody>
      </p:sp>
      <p:sp>
        <p:nvSpPr>
          <p:cNvPr id="8" name="Rectangle 7"/>
          <p:cNvSpPr/>
          <p:nvPr/>
        </p:nvSpPr>
        <p:spPr>
          <a:xfrm>
            <a:off x="3264000" y="2160000"/>
            <a:ext cx="10800" cy="1800000"/>
          </a:xfrm>
          <a:prstGeom prst="rect">
            <a:avLst/>
          </a:prstGeom>
          <a:solidFill>
            <a:srgbClr val="5A45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15999" y="2160000"/>
            <a:ext cx="2472000" cy="108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400" b="1" spc="-200">
                <a:solidFill>
                  <a:srgbClr val="FFD9C2"/>
                </a:solidFill>
                <a:latin typeface="Satoshi"/>
              </a:rPr>
              <a:t>92 %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15999" y="3348000"/>
            <a:ext cx="2400000" cy="72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C9BFD9"/>
                </a:solidFill>
                <a:latin typeface="Satoshi"/>
              </a:rPr>
              <a:t>Teilnehmerzufriedenheit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0" y="2160000"/>
            <a:ext cx="10800" cy="1800000"/>
          </a:xfrm>
          <a:prstGeom prst="rect">
            <a:avLst/>
          </a:prstGeom>
          <a:solidFill>
            <a:srgbClr val="5A45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47999" y="2160000"/>
            <a:ext cx="2472000" cy="108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400" b="1" spc="-200">
                <a:solidFill>
                  <a:srgbClr val="FFD9C2"/>
                </a:solidFill>
                <a:latin typeface="Satoshi"/>
              </a:rPr>
              <a:t>86 %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7999" y="3348000"/>
            <a:ext cx="2400000" cy="72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C9BFD9"/>
                </a:solidFill>
                <a:latin typeface="Satoshi"/>
              </a:rPr>
              <a:t>Show-up-Rate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928000" y="2160000"/>
            <a:ext cx="10800" cy="1800000"/>
          </a:xfrm>
          <a:prstGeom prst="rect">
            <a:avLst/>
          </a:prstGeom>
          <a:solidFill>
            <a:srgbClr val="5A45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79999" y="2160000"/>
            <a:ext cx="2472000" cy="108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400" b="1" spc="-200">
                <a:solidFill>
                  <a:srgbClr val="FFD9C2"/>
                </a:solidFill>
                <a:latin typeface="Satoshi"/>
              </a:rPr>
              <a:t>850k+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79999" y="3348000"/>
            <a:ext cx="2400000" cy="72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C9BFD9"/>
                </a:solidFill>
                <a:latin typeface="Satoshi"/>
              </a:rPr>
              <a:t>Social-Media-Impressions</a:t>
            </a:r>
          </a:p>
        </p:txBody>
      </p:sp>
      <p:pic>
        <p:nvPicPr>
          <p:cNvPr id="17" name="Picture 16" descr="cpt_logo_cp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00" y="6102000"/>
            <a:ext cx="696774" cy="324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440000" y="615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C9BFD9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" y="1718864"/>
            <a:ext cx="198000" cy="1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2000" y="1655999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FFB59C"/>
                </a:solidFill>
                <a:latin typeface="JetBrains Mono"/>
              </a:rPr>
              <a:t>CPT 2027 · 11. UND 12. MAI · MÜNCHEN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2088000"/>
            <a:ext cx="8534400" cy="180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4000" b="1" spc="-140">
                <a:solidFill>
                  <a:srgbClr val="FFFFFF"/>
                </a:solidFill>
                <a:latin typeface="Satoshi"/>
              </a:rPr>
              <a:t>Together, we protect</a:t>
            </a:r>
          </a:p>
          <a:p>
            <a:pPr algn="l">
              <a:lnSpc>
                <a:spcPct val="102000"/>
              </a:lnSpc>
            </a:pPr>
            <a:r>
              <a:rPr sz="4000" b="1" spc="-140">
                <a:solidFill>
                  <a:srgbClr val="FFFFFF"/>
                </a:solidFill>
                <a:latin typeface="Satoshi"/>
              </a:rPr>
              <a:t>what matters.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2000" y="4392000"/>
            <a:ext cx="1655999" cy="432000"/>
          </a:xfrm>
          <a:prstGeom prst="roundRect">
            <a:avLst>
              <a:gd name="adj" fmla="val 50000"/>
            </a:avLst>
          </a:prstGeom>
          <a:solidFill>
            <a:srgbClr val="FF6A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32000" y="4392000"/>
            <a:ext cx="1655999" cy="4320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1">
                <a:solidFill>
                  <a:srgbClr val="FFFFFF"/>
                </a:solidFill>
                <a:latin typeface="Satoshi"/>
              </a:rPr>
              <a:t>cpt.events</a:t>
            </a:r>
          </a:p>
        </p:txBody>
      </p:sp>
      <p:pic>
        <p:nvPicPr>
          <p:cNvPr id="8" name="Picture 7" descr="cpt_logo_cp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00" y="6102000"/>
            <a:ext cx="696774" cy="32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40000" y="615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C9BFD9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