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7560000" cy="10692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  <p:pic>
        <p:nvPicPr>
          <p:cNvPr id="3" name="Picture 2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00" y="576000"/>
            <a:ext cx="6408000" cy="4680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00" y="5678865"/>
            <a:ext cx="198000" cy="1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6000" y="561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240">
                <a:solidFill>
                  <a:srgbClr val="D44D00"/>
                </a:solidFill>
                <a:latin typeface="JetBrains Mono"/>
              </a:rPr>
              <a:t>CPT 2027 · 11. UND 12. MAI · MÜNCHEN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000" y="6048000"/>
            <a:ext cx="6408000" cy="21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3600" b="1" spc="-120">
                <a:solidFill>
                  <a:srgbClr val="1B003C"/>
                </a:solidFill>
                <a:latin typeface="Satoshi"/>
              </a:rPr>
              <a:t>Partner werden.</a:t>
            </a:r>
          </a:p>
          <a:p>
            <a:pPr algn="l">
              <a:lnSpc>
                <a:spcPct val="102000"/>
              </a:lnSpc>
            </a:pPr>
            <a:r>
              <a:rPr sz="3600" b="1" spc="-120">
                <a:solidFill>
                  <a:srgbClr val="1B003C"/>
                </a:solidFill>
                <a:latin typeface="Satoshi"/>
              </a:rPr>
              <a:t>Haltung zeigen.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6000" y="7992000"/>
            <a:ext cx="5688000" cy="108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200" b="0">
                <a:solidFill>
                  <a:srgbClr val="5F4D78"/>
                </a:solidFill>
                <a:latin typeface="Satoshi"/>
              </a:rPr>
              <a:t>Die Cybersecurity-Konferenz für Entscheider:innen aus Wirtschaft, Politik und Gesellschaft. Partnerbroschüre 2027.</a:t>
            </a:r>
          </a:p>
        </p:txBody>
      </p:sp>
      <p:pic>
        <p:nvPicPr>
          <p:cNvPr id="8" name="Picture 7" descr="cpt_logo_cpt_mon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000" y="9792000"/>
            <a:ext cx="696774" cy="32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64000" y="984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800" b="0" spc="160">
                <a:solidFill>
                  <a:srgbClr val="7A6A94"/>
                </a:solidFill>
                <a:latin typeface="JetBrains Mono"/>
              </a:rPr>
              <a:t>11. UND 12. MAI 2027 · MÜNCHEN · CPT.EVENTS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0000" cy="10692000"/>
          </a:xfrm>
          <a:prstGeom prst="rect">
            <a:avLst/>
          </a:prstGeom>
          <a:solidFill>
            <a:srgbClr val="FA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00" y="638865"/>
            <a:ext cx="198000" cy="1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6000" y="57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240">
                <a:solidFill>
                  <a:srgbClr val="D44D00"/>
                </a:solidFill>
                <a:latin typeface="JetBrains Mono"/>
              </a:rPr>
              <a:t>WARUM ES DIE CPT GIBT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044000"/>
            <a:ext cx="6408000" cy="144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</a:pPr>
            <a:r>
              <a:rPr sz="2200" b="1" spc="-60">
                <a:solidFill>
                  <a:srgbClr val="1B003C"/>
                </a:solidFill>
                <a:latin typeface="Satoshi"/>
              </a:rPr>
              <a:t>Cybersecurity ist die Basis für die digitale Zukunftsfähigkeit unserer Gesellschaft.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000" y="2664000"/>
            <a:ext cx="3060000" cy="432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050" b="0">
                <a:solidFill>
                  <a:srgbClr val="4A3766"/>
                </a:solidFill>
                <a:latin typeface="Satoshi"/>
              </a:rPr>
              <a:t>Die CPT (Connect. Protect. Transform.) bringt seit 2025 die Menschen zusammen, die Verantwortung für die digitale Sicherheit tragen: Vorstände und Geschäftsführungen, Politik und Verwaltung, Wissenschaft und Gesellschaft.</a:t>
            </a:r>
          </a:p>
          <a:p>
            <a:pPr algn="l">
              <a:lnSpc>
                <a:spcPct val="145000"/>
              </a:lnSpc>
            </a:pPr>
            <a:r>
              <a:rPr sz="1050" b="0">
                <a:solidFill>
                  <a:srgbClr val="4A3766"/>
                </a:solidFill>
                <a:latin typeface="Satoshi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050" b="0">
                <a:solidFill>
                  <a:srgbClr val="4A3766"/>
                </a:solidFill>
                <a:latin typeface="Satoshi"/>
              </a:rPr>
              <a:t>Zwei Tage: Tag 1 gibt allen gemeinsam Orientierung, Tag 2 vertieft in vier Fach-Streams.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24000" y="2664000"/>
            <a:ext cx="3060000" cy="432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5000"/>
              </a:lnSpc>
            </a:pPr>
            <a:r>
              <a:rPr sz="1050" b="0">
                <a:solidFill>
                  <a:srgbClr val="4A3766"/>
                </a:solidFill>
                <a:latin typeface="Satoshi"/>
              </a:rPr>
              <a:t>Alle Themen und Speaker:innen wählt ein unabhängiger Aufsichtsrat aus. Bühnenplätze lassen sich nicht kaufen. Genau das macht die Partnerschaft wertvoll: Sie sind dort präsent, wo Entscheidungen vorbereitet werden, neutral und auf Augenhöhe.</a:t>
            </a:r>
          </a:p>
          <a:p>
            <a:pPr algn="l">
              <a:lnSpc>
                <a:spcPct val="145000"/>
              </a:lnSpc>
            </a:pPr>
            <a:r>
              <a:rPr sz="1050" b="0">
                <a:solidFill>
                  <a:srgbClr val="4A3766"/>
                </a:solidFill>
                <a:latin typeface="Satoshi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050" b="0">
                <a:solidFill>
                  <a:srgbClr val="4A3766"/>
                </a:solidFill>
                <a:latin typeface="Satoshi"/>
              </a:rPr>
              <a:t>2026 kamen 500 Teilnehmende, 92 Prozent waren zufrieden, über 850.000 Menschen sahen die CPT in den sozialen Medien.</a:t>
            </a: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00" y="6623999"/>
            <a:ext cx="6408000" cy="2880000"/>
          </a:xfrm>
          <a:prstGeom prst="rect">
            <a:avLst/>
          </a:prstGeom>
        </p:spPr>
      </p:pic>
      <p:pic>
        <p:nvPicPr>
          <p:cNvPr id="9" name="Picture 8" descr="cpt_logo_cpt_mon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00" y="9792000"/>
            <a:ext cx="696774" cy="324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64000" y="984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800" b="0" spc="160">
                <a:solidFill>
                  <a:srgbClr val="7A6A94"/>
                </a:solidFill>
                <a:latin typeface="JetBrains Mono"/>
              </a:rPr>
              <a:t>11. UND 12. MAI 2027 · MÜNCHEN · CPT.EVENTS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560000" cy="10692000"/>
          </a:xfrm>
          <a:prstGeom prst="rect">
            <a:avLst/>
          </a:prstGeom>
          <a:solidFill>
            <a:srgbClr val="F3E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00" y="638865"/>
            <a:ext cx="198000" cy="1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6000" y="57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240">
                <a:solidFill>
                  <a:srgbClr val="D44D00"/>
                </a:solidFill>
                <a:latin typeface="JetBrains Mono"/>
              </a:rPr>
              <a:t>PARTNERSCHAFT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044000"/>
            <a:ext cx="6408000" cy="864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200" b="1" spc="-60">
                <a:solidFill>
                  <a:srgbClr val="1B003C"/>
                </a:solidFill>
                <a:latin typeface="Satoshi"/>
              </a:rPr>
              <a:t>Fünf Stufen, ein Versprechen.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6000" y="2160000"/>
            <a:ext cx="6408000" cy="1224000"/>
          </a:xfrm>
          <a:prstGeom prst="roundRect">
            <a:avLst>
              <a:gd name="adj" fmla="val 13235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Isosceles Triangle 6"/>
          <p:cNvSpPr/>
          <p:nvPr/>
        </p:nvSpPr>
        <p:spPr>
          <a:xfrm>
            <a:off x="864000" y="2628000"/>
            <a:ext cx="198000" cy="198000"/>
          </a:xfrm>
          <a:prstGeom prst="triangle">
            <a:avLst/>
          </a:prstGeom>
          <a:solidFill>
            <a:srgbClr val="FF6A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260000" y="2411999"/>
            <a:ext cx="1440000" cy="3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1">
                <a:solidFill>
                  <a:srgbClr val="1B003C"/>
                </a:solidFill>
                <a:latin typeface="Satoshi"/>
              </a:rPr>
              <a:t>Co-Host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08000" y="2430000"/>
            <a:ext cx="3888000" cy="864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4A3766"/>
                </a:solidFill>
                <a:latin typeface="Satoshi"/>
              </a:rPr>
              <a:t>Trägt die Konferenz gemeinsam mit FTAPI. Präsenz auf allen Bühnen und Kanälen.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76000" y="3528000"/>
            <a:ext cx="6408000" cy="1224000"/>
          </a:xfrm>
          <a:prstGeom prst="roundRect">
            <a:avLst>
              <a:gd name="adj" fmla="val 13235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864000" y="3996000"/>
            <a:ext cx="198000" cy="198000"/>
          </a:xfrm>
          <a:prstGeom prst="ellipse">
            <a:avLst/>
          </a:prstGeom>
          <a:solidFill>
            <a:srgbClr val="5C00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260000" y="3779999"/>
            <a:ext cx="1440000" cy="3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1">
                <a:solidFill>
                  <a:srgbClr val="1B003C"/>
                </a:solidFill>
                <a:latin typeface="Satoshi"/>
              </a:rPr>
              <a:t>Platin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08000" y="3798000"/>
            <a:ext cx="3888000" cy="864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4A3766"/>
                </a:solidFill>
                <a:latin typeface="Satoshi"/>
              </a:rPr>
              <a:t>Premium-Präsenz vor Ort, im Programm und in der Kommunikation.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76000" y="4896000"/>
            <a:ext cx="6408000" cy="1224000"/>
          </a:xfrm>
          <a:prstGeom prst="roundRect">
            <a:avLst>
              <a:gd name="adj" fmla="val 13235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864000" y="5364000"/>
            <a:ext cx="198000" cy="198000"/>
          </a:xfrm>
          <a:prstGeom prst="roundRect">
            <a:avLst>
              <a:gd name="adj" fmla="val 22000"/>
            </a:avLst>
          </a:prstGeom>
          <a:solidFill>
            <a:srgbClr val="D98E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260000" y="5147999"/>
            <a:ext cx="1440000" cy="3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1">
                <a:solidFill>
                  <a:srgbClr val="1B003C"/>
                </a:solidFill>
                <a:latin typeface="Satoshi"/>
              </a:rPr>
              <a:t>Gold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08000" y="5166000"/>
            <a:ext cx="3888000" cy="864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4A3766"/>
                </a:solidFill>
                <a:latin typeface="Satoshi"/>
              </a:rPr>
              <a:t>Sichtbar dort, wo sich Führungskräfte treffen: Stand, Logo, Business-Breakfast.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76000" y="6264000"/>
            <a:ext cx="6408000" cy="1224000"/>
          </a:xfrm>
          <a:prstGeom prst="roundRect">
            <a:avLst>
              <a:gd name="adj" fmla="val 13235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64000" y="6732000"/>
            <a:ext cx="198000" cy="198000"/>
          </a:xfrm>
          <a:prstGeom prst="rect">
            <a:avLst/>
          </a:prstGeom>
          <a:solidFill>
            <a:srgbClr val="8A83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260000" y="6515999"/>
            <a:ext cx="1440000" cy="3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1">
                <a:solidFill>
                  <a:srgbClr val="1B003C"/>
                </a:solidFill>
                <a:latin typeface="Satoshi"/>
              </a:rPr>
              <a:t>Silber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08000" y="6534000"/>
            <a:ext cx="3888000" cy="864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4A3766"/>
                </a:solidFill>
                <a:latin typeface="Satoshi"/>
              </a:rPr>
              <a:t>Logo-Präsenz und Tickets für Ihr Team.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76000" y="7632000"/>
            <a:ext cx="6408000" cy="1224000"/>
          </a:xfrm>
          <a:prstGeom prst="roundRect">
            <a:avLst>
              <a:gd name="adj" fmla="val 13235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Isosceles Triangle 22"/>
          <p:cNvSpPr/>
          <p:nvPr/>
        </p:nvSpPr>
        <p:spPr>
          <a:xfrm>
            <a:off x="864000" y="8100000"/>
            <a:ext cx="198000" cy="198000"/>
          </a:xfrm>
          <a:prstGeom prst="triangle">
            <a:avLst/>
          </a:prstGeom>
          <a:solidFill>
            <a:srgbClr val="8D36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260000" y="7883999"/>
            <a:ext cx="1440000" cy="3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1400" b="1">
                <a:solidFill>
                  <a:srgbClr val="1B003C"/>
                </a:solidFill>
                <a:latin typeface="Satoshi"/>
              </a:rPr>
              <a:t>Connect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08000" y="7902000"/>
            <a:ext cx="3888000" cy="864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40000"/>
              </a:lnSpc>
            </a:pPr>
            <a:r>
              <a:rPr sz="1050" b="0">
                <a:solidFill>
                  <a:srgbClr val="4A3766"/>
                </a:solidFill>
                <a:latin typeface="Satoshi"/>
              </a:rPr>
              <a:t>Der Einstieg ins Netzwerk der CPT.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76000" y="9144000"/>
            <a:ext cx="6408000" cy="3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800" b="0">
                <a:solidFill>
                  <a:srgbClr val="7A6A94"/>
                </a:solidFill>
                <a:latin typeface="JetBrains Mono"/>
              </a:rPr>
              <a:t>Details, Preise und Add-ons: cpt.events/sponsor-werden</a:t>
            </a:r>
          </a:p>
        </p:txBody>
      </p:sp>
      <p:pic>
        <p:nvPicPr>
          <p:cNvPr id="27" name="Picture 26" descr="cpt_logo_cpt_mon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00" y="9792000"/>
            <a:ext cx="696774" cy="3240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2664000" y="984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800" b="0" spc="160">
                <a:solidFill>
                  <a:srgbClr val="7A6A94"/>
                </a:solidFill>
                <a:latin typeface="JetBrains Mono"/>
              </a:rPr>
              <a:t>11. UND 12. MAI 2027 · MÜNCHEN · CPT.EVENTS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60000" cy="10692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00" y="3302865"/>
            <a:ext cx="198000" cy="1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6000" y="3240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900" b="0" spc="240">
                <a:solidFill>
                  <a:srgbClr val="FFB59C"/>
                </a:solidFill>
                <a:latin typeface="JetBrains Mono"/>
              </a:rPr>
              <a:t>IHR KONTAKT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3744000"/>
            <a:ext cx="6408000" cy="216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</a:pPr>
            <a:r>
              <a:rPr sz="3200" b="1" spc="-120">
                <a:solidFill>
                  <a:srgbClr val="FFFFFF"/>
                </a:solidFill>
                <a:latin typeface="Satoshi"/>
              </a:rPr>
              <a:t>Together, we protect</a:t>
            </a:r>
          </a:p>
          <a:p>
            <a:pPr algn="l">
              <a:lnSpc>
                <a:spcPct val="102000"/>
              </a:lnSpc>
            </a:pPr>
            <a:r>
              <a:rPr sz="3200" b="1" spc="-120">
                <a:solidFill>
                  <a:srgbClr val="FFFFFF"/>
                </a:solidFill>
                <a:latin typeface="Satoshi"/>
              </a:rPr>
              <a:t>what matters.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6000" y="5832000"/>
            <a:ext cx="6408000" cy="1800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50000"/>
              </a:lnSpc>
            </a:pPr>
            <a:r>
              <a:rPr sz="1200" b="0">
                <a:solidFill>
                  <a:srgbClr val="C9BFD9"/>
                </a:solidFill>
                <a:latin typeface="Satoshi"/>
              </a:rPr>
              <a:t>Thomas Händl · Founder CPT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C9BFD9"/>
                </a:solidFill>
                <a:latin typeface="Satoshi"/>
              </a:rPr>
              <a:t>marketing.cpt@ftapi.com</a:t>
            </a:r>
          </a:p>
          <a:p>
            <a:pPr algn="l">
              <a:lnSpc>
                <a:spcPct val="150000"/>
              </a:lnSpc>
            </a:pPr>
            <a:r>
              <a:rPr sz="1200" b="0">
                <a:solidFill>
                  <a:srgbClr val="C9BFD9"/>
                </a:solidFill>
                <a:latin typeface="Satoshi"/>
              </a:rPr>
              <a:t>cpt.events</a:t>
            </a:r>
          </a:p>
        </p:txBody>
      </p:sp>
      <p:pic>
        <p:nvPicPr>
          <p:cNvPr id="7" name="Picture 6" descr="cpt_logo_cpt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00" y="9792000"/>
            <a:ext cx="696774" cy="324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664000" y="9846000"/>
            <a:ext cx="4320000" cy="288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10000"/>
              </a:lnSpc>
            </a:pPr>
            <a:r>
              <a:rPr sz="800" b="0" spc="160">
                <a:solidFill>
                  <a:srgbClr val="C9BFD9"/>
                </a:solidFill>
                <a:latin typeface="JetBrains Mono"/>
              </a:rPr>
              <a:t>11. UND 12. MAI 2027 · MÜNCHEN · CPT.EVENTS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